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4" r:id="rId4"/>
    <p:sldId id="257" r:id="rId5"/>
    <p:sldId id="258" r:id="rId6"/>
    <p:sldId id="261" r:id="rId7"/>
    <p:sldId id="262" r:id="rId8"/>
    <p:sldId id="263" r:id="rId9"/>
    <p:sldId id="266" r:id="rId10"/>
    <p:sldId id="268" r:id="rId11"/>
    <p:sldId id="270" r:id="rId12"/>
    <p:sldId id="271" r:id="rId13"/>
    <p:sldId id="272" r:id="rId14"/>
    <p:sldId id="27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D285-80AD-4317-AC53-4310090917AA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D4C7-5A5B-4510-B072-57727F36C9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Но сначала о том что дает возможность оказывать поддержку материнству. Взаимодействие</a:t>
            </a:r>
            <a:r>
              <a:rPr lang="ru-RU" baseline="0" dirty="0"/>
              <a:t> трех структур помогает оказывать помощь более качественно ввиду специфики работы каждой из них. Юридически приход является некоммерческой организацией и участвует в церковных  </a:t>
            </a:r>
            <a:r>
              <a:rPr lang="ru-RU" baseline="0" dirty="0" err="1"/>
              <a:t>грантовых</a:t>
            </a:r>
            <a:r>
              <a:rPr lang="ru-RU" baseline="0" dirty="0"/>
              <a:t> конкурсах, однако Религиозной организации сложнее участвовать в светских </a:t>
            </a:r>
            <a:r>
              <a:rPr lang="ru-RU" baseline="0" dirty="0" err="1"/>
              <a:t>грантовых</a:t>
            </a:r>
            <a:r>
              <a:rPr lang="ru-RU" baseline="0" dirty="0"/>
              <a:t> конкурсах, поэтому в них принимает участие созданная по благословению Митрополита  Исидора при отделе по социальному служению и благотворительности  Автономная некоммерческая организация «Благой дар Кубани». Так же некоммерческой организации проще наладить отношения с другими светскими организациями, органами власти и бизнеса.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26DE2-5E6B-4EFE-9E84-D6E0C41F48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89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ram_ilya" TargetMode="External"/><Relationship Id="rId2" Type="http://schemas.openxmlformats.org/officeDocument/2006/relationships/hyperlink" Target="https://vk.com/blagoi_dar_kubani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k.com/miloserdie_krasnodar_k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Семейный клуб при храме как способ первичной профилактики семейного неблагополучия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Отдел социального служения </a:t>
            </a:r>
            <a:r>
              <a:rPr lang="ru-RU" b="1" dirty="0" err="1" smtClean="0">
                <a:solidFill>
                  <a:srgbClr val="FFC000"/>
                </a:solidFill>
              </a:rPr>
              <a:t>Екатеринодарской</a:t>
            </a:r>
            <a:r>
              <a:rPr lang="ru-RU" b="1" dirty="0" smtClean="0">
                <a:solidFill>
                  <a:srgbClr val="FFC000"/>
                </a:solidFill>
              </a:rPr>
              <a:t> Епархии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6129358" cy="92869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200" dirty="0" smtClean="0">
                <a:solidFill>
                  <a:srgbClr val="FFC000"/>
                </a:solidFill>
              </a:rPr>
              <a:t>СОАНО ПНСН «Благой дар Кубани»</a:t>
            </a:r>
            <a:endParaRPr lang="ru-RU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Список фильмов, рекомендуемых для совместного просмотра родителей с детьми.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*</a:t>
            </a:r>
            <a:r>
              <a:rPr lang="ru-RU" sz="1600" b="1" dirty="0" err="1" smtClean="0">
                <a:solidFill>
                  <a:srgbClr val="FFC000"/>
                </a:solidFill>
              </a:rPr>
              <a:t>Полианна</a:t>
            </a:r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*Хроники </a:t>
            </a:r>
            <a:r>
              <a:rPr lang="ru-RU" sz="1600" b="1" dirty="0" err="1" smtClean="0">
                <a:solidFill>
                  <a:srgbClr val="FFC000"/>
                </a:solidFill>
              </a:rPr>
              <a:t>Нарнии</a:t>
            </a:r>
            <a:r>
              <a:rPr lang="ru-RU" sz="1600" b="1" dirty="0" smtClean="0">
                <a:solidFill>
                  <a:srgbClr val="FFC000"/>
                </a:solidFill>
              </a:rPr>
              <a:t>: Лев, </a:t>
            </a:r>
            <a:r>
              <a:rPr lang="ru-RU" sz="1600" b="1" dirty="0" err="1" smtClean="0">
                <a:solidFill>
                  <a:srgbClr val="FFC000"/>
                </a:solidFill>
              </a:rPr>
              <a:t>колдудья</a:t>
            </a:r>
            <a:r>
              <a:rPr lang="ru-RU" sz="1600" b="1" dirty="0" smtClean="0">
                <a:solidFill>
                  <a:srgbClr val="FFC000"/>
                </a:solidFill>
              </a:rPr>
              <a:t> и волшебный шкаф.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*Щенок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*Пеликан.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*Сказка странствий.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*Сестренка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*М/</a:t>
            </a:r>
            <a:r>
              <a:rPr lang="ru-RU" sz="1600" b="1" dirty="0" err="1" smtClean="0">
                <a:solidFill>
                  <a:srgbClr val="FFC000"/>
                </a:solidFill>
              </a:rPr>
              <a:t>ф</a:t>
            </a:r>
            <a:r>
              <a:rPr lang="ru-RU" sz="1600" b="1" dirty="0" smtClean="0">
                <a:solidFill>
                  <a:srgbClr val="FFC000"/>
                </a:solidFill>
              </a:rPr>
              <a:t> Крепость. Щитом и мечом.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*М/</a:t>
            </a:r>
            <a:r>
              <a:rPr lang="ru-RU" sz="1600" b="1" dirty="0" err="1" smtClean="0">
                <a:solidFill>
                  <a:srgbClr val="FFC000"/>
                </a:solidFill>
              </a:rPr>
              <a:t>ф</a:t>
            </a:r>
            <a:r>
              <a:rPr lang="ru-RU" sz="1600" b="1" dirty="0" smtClean="0">
                <a:solidFill>
                  <a:srgbClr val="FFC000"/>
                </a:solidFill>
              </a:rPr>
              <a:t> Князь Владимир.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*М/</a:t>
            </a:r>
            <a:r>
              <a:rPr lang="ru-RU" sz="1600" b="1" dirty="0" err="1" smtClean="0">
                <a:solidFill>
                  <a:srgbClr val="FFC000"/>
                </a:solidFill>
              </a:rPr>
              <a:t>ф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</a:rPr>
              <a:t>Удивительные приключения </a:t>
            </a:r>
            <a:r>
              <a:rPr lang="ru-RU" sz="1600" b="1" dirty="0" smtClean="0">
                <a:solidFill>
                  <a:srgbClr val="FFC000"/>
                </a:solidFill>
              </a:rPr>
              <a:t>Серафимы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*М/</a:t>
            </a:r>
            <a:r>
              <a:rPr lang="ru-RU" sz="1600" b="1" dirty="0" err="1" smtClean="0">
                <a:solidFill>
                  <a:srgbClr val="FFC000"/>
                </a:solidFill>
              </a:rPr>
              <a:t>ф</a:t>
            </a:r>
            <a:r>
              <a:rPr lang="ru-RU" sz="1600" b="1" dirty="0" smtClean="0">
                <a:solidFill>
                  <a:srgbClr val="FFC000"/>
                </a:solidFill>
              </a:rPr>
              <a:t>  Сказ о Петре и </a:t>
            </a:r>
            <a:r>
              <a:rPr lang="ru-RU" sz="1600" b="1" dirty="0" err="1" smtClean="0">
                <a:solidFill>
                  <a:srgbClr val="FFC000"/>
                </a:solidFill>
              </a:rPr>
              <a:t>Февронии</a:t>
            </a:r>
            <a:r>
              <a:rPr lang="ru-RU" sz="16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*М/</a:t>
            </a:r>
            <a:r>
              <a:rPr lang="ru-RU" sz="1600" b="1" dirty="0" err="1" smtClean="0">
                <a:solidFill>
                  <a:srgbClr val="FFC000"/>
                </a:solidFill>
              </a:rPr>
              <a:t>ф</a:t>
            </a:r>
            <a:r>
              <a:rPr lang="ru-RU" sz="1600" b="1" dirty="0" smtClean="0">
                <a:solidFill>
                  <a:srgbClr val="FFC000"/>
                </a:solidFill>
              </a:rPr>
              <a:t> Твой крест 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*М/</a:t>
            </a:r>
            <a:r>
              <a:rPr lang="ru-RU" sz="1600" b="1" dirty="0" err="1" smtClean="0">
                <a:solidFill>
                  <a:srgbClr val="FFC000"/>
                </a:solidFill>
              </a:rPr>
              <a:t>ф</a:t>
            </a:r>
            <a:r>
              <a:rPr lang="ru-RU" sz="1600" b="1" dirty="0" smtClean="0">
                <a:solidFill>
                  <a:srgbClr val="FFC000"/>
                </a:solidFill>
              </a:rPr>
              <a:t> Святочные рассказы.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photo_2022-12-12_22-43-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785926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Православный клуб «Встреча»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Встре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86055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Формат: группа психологической поддержки.</a:t>
            </a:r>
          </a:p>
          <a:p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Участники: супруги, молодежь, планирующая супружество или в поиске будущего мужа или жены</a:t>
            </a:r>
          </a:p>
          <a:p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Ведущая:  профессиональный психолог</a:t>
            </a:r>
          </a:p>
          <a:p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Периодичность 1 раз в 2 недели.</a:t>
            </a:r>
          </a:p>
          <a:p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Продолжительность встречи 3 часа с перерывом на чаепитие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012810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rgbClr val="FFC000"/>
                </a:solidFill>
              </a:rPr>
              <a:t>Группы психологической поддержки для родителей с детьми. </a:t>
            </a:r>
            <a:endParaRPr lang="ru-RU" sz="23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Детско-родительская груп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9395" y="1428750"/>
            <a:ext cx="3523060" cy="46974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Формат: группа психологической поддержки.</a:t>
            </a: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Участники: родители, бабушки и дедушки, дети</a:t>
            </a:r>
            <a:endParaRPr lang="ru-RU" sz="1800" b="1" dirty="0" smtClean="0">
              <a:solidFill>
                <a:srgbClr val="FFC000"/>
              </a:solidFill>
            </a:endParaRP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Ведущая:  профессиональный психолог</a:t>
            </a: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Периодичность 1 раз в 2 недели.</a:t>
            </a: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Продолжительность встречи 3 часа с перерывом на чаепитие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endParaRPr lang="ru-RU" sz="1800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Курсы психологической подготовки к беременности и родам.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Формат проведения: лекции психолога, специалиста по грудному вскармливанию, специалиста по послеродовому восстановлению, упражнения для участниц.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Периодичность: 1 раз в неделю, курс состоит из 6 занятий и повторяется циклически. 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Продолжительность 2 часа.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smtClean="0">
                <a:solidFill>
                  <a:srgbClr val="FFC000"/>
                </a:solidFill>
              </a:rPr>
              <a:t>На одном </a:t>
            </a:r>
            <a:r>
              <a:rPr lang="ru-RU" sz="1600" b="1" dirty="0" smtClean="0">
                <a:solidFill>
                  <a:srgbClr val="FFC000"/>
                </a:solidFill>
              </a:rPr>
              <a:t>из занятий с участницами общается священник. </a:t>
            </a:r>
            <a:endParaRPr lang="ru-RU" sz="1600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857364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C000"/>
                </a:solidFill>
              </a:rPr>
              <a:t>Онлайн</a:t>
            </a:r>
            <a:r>
              <a:rPr lang="ru-RU" sz="3200" dirty="0" smtClean="0">
                <a:solidFill>
                  <a:srgbClr val="FFC000"/>
                </a:solidFill>
              </a:rPr>
              <a:t> семинары по семейной психологии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Формат проведения : </a:t>
            </a:r>
            <a:r>
              <a:rPr lang="ru-RU" b="1" dirty="0" err="1" smtClean="0">
                <a:solidFill>
                  <a:srgbClr val="FFC000"/>
                </a:solidFill>
              </a:rPr>
              <a:t>онлайн</a:t>
            </a:r>
            <a:r>
              <a:rPr lang="ru-RU" b="1" dirty="0" smtClean="0">
                <a:solidFill>
                  <a:srgbClr val="FFC000"/>
                </a:solidFill>
              </a:rPr>
              <a:t>, на платформе </a:t>
            </a:r>
            <a:r>
              <a:rPr lang="en-US" b="1" dirty="0" smtClean="0">
                <a:solidFill>
                  <a:srgbClr val="FFC000"/>
                </a:solidFill>
              </a:rPr>
              <a:t>Zoom</a:t>
            </a:r>
            <a:r>
              <a:rPr lang="ru-RU" b="1" dirty="0" smtClean="0">
                <a:solidFill>
                  <a:srgbClr val="FFC000"/>
                </a:solidFill>
              </a:rPr>
              <a:t> спикер раскрывает различные темы семейной и детской психологии, в конце слушатели могут задавать вопросы.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Спикеры: профессиональные психологи.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Периодичность 1 раз в месяц.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Продолжительность 2 часа.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Записи выкладываются на канал </a:t>
            </a:r>
            <a:r>
              <a:rPr lang="en-US" b="1" dirty="0" err="1" smtClean="0">
                <a:solidFill>
                  <a:srgbClr val="FFC000"/>
                </a:solidFill>
              </a:rPr>
              <a:t>Youtube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 descr="20221130_170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785926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4000" dirty="0" smtClean="0">
                <a:hlinkClick r:id="rId2"/>
              </a:rPr>
              <a:t>https://vk.com/blagoi_dar_kubani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>
                <a:hlinkClick r:id="rId3"/>
              </a:rPr>
              <a:t>https://vk.com/hram_ilya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>
                <a:hlinkClick r:id="rId4"/>
              </a:rPr>
              <a:t>https://vk.com/miloserdie_krasnodar_km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Святейший Патриарх Московский и всея Руси  Кирилл о семейных ценностях: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Патриар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500174"/>
            <a:ext cx="5111750" cy="4008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«Эти два слова - "семейные ценности" говорят не только об одном из путей достижения вечной жизни, но являются также залогом как личного, родительского и детского счастья на земле, так и прочной основой устойчивой общественной жизни. Отказавшись от верности основополагающим христианским истинам о человеке, цивилизация становится беззащитной перед хаосом, разрушающим человеческие общества и человеческие жизни».</a:t>
            </a: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Как мы </a:t>
            </a:r>
            <a:r>
              <a:rPr lang="ru-RU" b="1" dirty="0" smtClean="0">
                <a:solidFill>
                  <a:srgbClr val="FFC000"/>
                </a:solidFill>
              </a:rPr>
              <a:t>работаем над проектами помощи семье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643050"/>
            <a:ext cx="7472386" cy="448311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Отдел социального служения и церковной благотворительности </a:t>
            </a:r>
            <a:r>
              <a:rPr lang="ru-RU" b="1" dirty="0" err="1">
                <a:solidFill>
                  <a:srgbClr val="FFC000"/>
                </a:solidFill>
              </a:rPr>
              <a:t>Екатеринодарской</a:t>
            </a:r>
            <a:r>
              <a:rPr lang="ru-RU" b="1" dirty="0">
                <a:solidFill>
                  <a:srgbClr val="FFC000"/>
                </a:solidFill>
              </a:rPr>
              <a:t> епархии</a:t>
            </a:r>
          </a:p>
          <a:p>
            <a:pPr marL="0" indent="0"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МРОП Православный приход Свято-Ильинского храма </a:t>
            </a:r>
            <a:r>
              <a:rPr lang="ru-RU" b="1" dirty="0" err="1">
                <a:solidFill>
                  <a:srgbClr val="FFC000"/>
                </a:solidFill>
              </a:rPr>
              <a:t>г.Краснодара</a:t>
            </a:r>
            <a:endParaRPr lang="ru-RU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Социально ориентированная некоммерческая организация помощи незащищенным слоям населения «Благой дар Кубани»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143248"/>
            <a:ext cx="752225" cy="936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500570"/>
            <a:ext cx="809965" cy="902005"/>
          </a:xfrm>
          <a:prstGeom prst="rect">
            <a:avLst/>
          </a:prstGeom>
        </p:spPr>
      </p:pic>
      <p:pic>
        <p:nvPicPr>
          <p:cNvPr id="1026" name="Picture 2" descr="C:\Users\Ирина\Downloads\WhatsApp Image 2022-12-12 at 23.45.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71612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56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Семейный клуб - </a:t>
            </a:r>
            <a:r>
              <a:rPr lang="ru-RU" sz="2400" dirty="0" smtClean="0">
                <a:solidFill>
                  <a:srgbClr val="FFC000"/>
                </a:solidFill>
              </a:rPr>
              <a:t>особый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формат укрепления семейных ценностей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Место проведения : конференц-зал Свято-Ильинского храма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Время проведения: три часа с 11-00-14-00 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Дата : последняя суббота месяца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Формат: лекции и беседы за чаепитием</a:t>
            </a:r>
          </a:p>
          <a:p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Три блока: 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-психолог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-священник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-интересная семья в гостях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</p:txBody>
      </p:sp>
      <p:pic>
        <p:nvPicPr>
          <p:cNvPr id="9" name="Содержимое 8" descr="WhatsApp Image 2022-06-21 at 19.17.3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857364"/>
            <a:ext cx="5111750" cy="3412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Лекция психолога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1647714160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357298"/>
            <a:ext cx="1885962" cy="2286016"/>
          </a:xfrm>
        </p:spPr>
      </p:pic>
      <p:pic>
        <p:nvPicPr>
          <p:cNvPr id="6" name="Содержимое 5" descr="IMG_20220318_200605_3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8" y="1357298"/>
            <a:ext cx="2957884" cy="2286016"/>
          </a:xfrm>
        </p:spPr>
      </p:pic>
      <p:pic>
        <p:nvPicPr>
          <p:cNvPr id="1026" name="Picture 2" descr="C:\Users\Ирина\Downloads\DSC_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3000396" cy="2428892"/>
          </a:xfrm>
          <a:prstGeom prst="rect">
            <a:avLst/>
          </a:prstGeom>
          <a:noFill/>
        </p:spPr>
      </p:pic>
      <p:pic>
        <p:nvPicPr>
          <p:cNvPr id="1027" name="Picture 3" descr="C:\Users\Ирина\Downloads\WhatsApp Image 2022-06-28 at 11.37.44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786190"/>
            <a:ext cx="1928826" cy="2428892"/>
          </a:xfrm>
          <a:prstGeom prst="rect">
            <a:avLst/>
          </a:prstGeom>
          <a:noFill/>
        </p:spPr>
      </p:pic>
      <p:pic>
        <p:nvPicPr>
          <p:cNvPr id="1028" name="Picture 4" descr="C:\Users\Ирина\Downloads\WhatsApp Image 2022-06-27 at 00.27.5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2857520" cy="2286016"/>
          </a:xfrm>
          <a:prstGeom prst="rect">
            <a:avLst/>
          </a:prstGeom>
          <a:noFill/>
        </p:spPr>
      </p:pic>
      <p:pic>
        <p:nvPicPr>
          <p:cNvPr id="1029" name="Picture 5" descr="C:\Users\Ирина\Downloads\WhatsApp Image 2022-06-26 at 22.33.11 (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857628"/>
            <a:ext cx="30004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Лекция священника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DSC_1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3714776" cy="2665135"/>
          </a:xfrm>
        </p:spPr>
      </p:pic>
      <p:pic>
        <p:nvPicPr>
          <p:cNvPr id="6" name="Содержимое 5" descr="DSC_135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14554"/>
            <a:ext cx="3714776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Беседа с интересной семьей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Ирина\Downloads\WhatsApp Image 2022-06-26 at 22.31.43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643290" cy="2428860"/>
          </a:xfrm>
          <a:prstGeom prst="rect">
            <a:avLst/>
          </a:prstGeom>
          <a:noFill/>
        </p:spPr>
      </p:pic>
      <p:pic>
        <p:nvPicPr>
          <p:cNvPr id="2053" name="Picture 5" descr="C:\Users\Ирина\Downloads\WhatsApp Image 2022-06-26 at 23.15.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3532252" cy="2357454"/>
          </a:xfrm>
          <a:prstGeom prst="rect">
            <a:avLst/>
          </a:prstGeom>
          <a:noFill/>
        </p:spPr>
      </p:pic>
      <p:pic>
        <p:nvPicPr>
          <p:cNvPr id="2054" name="Picture 6" descr="C:\Users\Ирина\Downloads\WhatsApp Image 2022-06-26 at 22.33.08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3786214" cy="2430106"/>
          </a:xfrm>
          <a:prstGeom prst="rect">
            <a:avLst/>
          </a:prstGeom>
          <a:noFill/>
        </p:spPr>
      </p:pic>
      <p:pic>
        <p:nvPicPr>
          <p:cNvPr id="2055" name="Picture 7" descr="C:\Users\Ирина\Downloads\DSC_1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357190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Участники наших встреч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Ирина\Downloads\DSC_1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3357586" cy="2357454"/>
          </a:xfrm>
          <a:prstGeom prst="rect">
            <a:avLst/>
          </a:prstGeom>
          <a:noFill/>
        </p:spPr>
      </p:pic>
      <p:pic>
        <p:nvPicPr>
          <p:cNvPr id="3075" name="Picture 3" descr="C:\Users\Ирина\Downloads\IMG_20220318_200544_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364080" cy="2464082"/>
          </a:xfrm>
          <a:prstGeom prst="rect">
            <a:avLst/>
          </a:prstGeom>
          <a:noFill/>
        </p:spPr>
      </p:pic>
      <p:pic>
        <p:nvPicPr>
          <p:cNvPr id="3077" name="Picture 5" descr="C:\Users\Ирина\Downloads\WhatsApp Image 2022-06-26 at 23.15.3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14818"/>
            <a:ext cx="3389484" cy="2181863"/>
          </a:xfrm>
          <a:prstGeom prst="rect">
            <a:avLst/>
          </a:prstGeom>
          <a:noFill/>
        </p:spPr>
      </p:pic>
      <p:pic>
        <p:nvPicPr>
          <p:cNvPr id="3078" name="Picture 6" descr="C:\Users\Ирина\Downloads\WhatsApp Image 2022-06-26 at 22.31.4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86256"/>
            <a:ext cx="331722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Семейный </a:t>
            </a:r>
            <a:r>
              <a:rPr lang="ru-RU" sz="3200" dirty="0" err="1" smtClean="0">
                <a:solidFill>
                  <a:srgbClr val="FFC000"/>
                </a:solidFill>
              </a:rPr>
              <a:t>киноклуб</a:t>
            </a:r>
            <a:r>
              <a:rPr lang="ru-RU" sz="3200" dirty="0" smtClean="0">
                <a:solidFill>
                  <a:srgbClr val="FFC000"/>
                </a:solidFill>
              </a:rPr>
              <a:t> для детей и родителей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photo_2022-12-12_22-42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86055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Место </a:t>
            </a:r>
            <a:r>
              <a:rPr lang="ru-RU" sz="1800" b="1" dirty="0" smtClean="0">
                <a:solidFill>
                  <a:srgbClr val="FFC000"/>
                </a:solidFill>
              </a:rPr>
              <a:t>проведения: </a:t>
            </a:r>
            <a:r>
              <a:rPr lang="ru-RU" sz="1800" b="1" dirty="0" smtClean="0">
                <a:solidFill>
                  <a:srgbClr val="FFC000"/>
                </a:solidFill>
              </a:rPr>
              <a:t>конференц-зал Свято-Ильинского храма</a:t>
            </a: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Время проведения: </a:t>
            </a:r>
            <a:r>
              <a:rPr lang="ru-RU" sz="1800" b="1" dirty="0" smtClean="0">
                <a:solidFill>
                  <a:srgbClr val="FFC000"/>
                </a:solidFill>
              </a:rPr>
              <a:t>в зависимости от фильма, ориентировочно 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 </a:t>
            </a:r>
            <a:r>
              <a:rPr lang="ru-RU" sz="1800" b="1" dirty="0" smtClean="0">
                <a:solidFill>
                  <a:srgbClr val="FFC000"/>
                </a:solidFill>
              </a:rPr>
              <a:t>с </a:t>
            </a:r>
            <a:r>
              <a:rPr lang="ru-RU" sz="1800" b="1" dirty="0" smtClean="0">
                <a:solidFill>
                  <a:srgbClr val="FFC000"/>
                </a:solidFill>
              </a:rPr>
              <a:t>11-00-13-00 </a:t>
            </a:r>
            <a:endParaRPr lang="ru-RU" sz="1800" b="1" dirty="0" smtClean="0">
              <a:solidFill>
                <a:srgbClr val="FFC000"/>
              </a:solidFill>
            </a:endParaRP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Дата : </a:t>
            </a:r>
            <a:r>
              <a:rPr lang="ru-RU" sz="1800" b="1" dirty="0" smtClean="0">
                <a:solidFill>
                  <a:srgbClr val="FFC000"/>
                </a:solidFill>
              </a:rPr>
              <a:t>второе воскресенье месяца</a:t>
            </a:r>
            <a:endParaRPr lang="ru-RU" sz="1800" b="1" dirty="0" smtClean="0">
              <a:solidFill>
                <a:srgbClr val="FFC000"/>
              </a:solidFill>
            </a:endParaRPr>
          </a:p>
          <a:p>
            <a:endParaRPr lang="ru-RU" sz="1800" b="1" dirty="0" smtClean="0">
              <a:solidFill>
                <a:srgbClr val="FFC000"/>
              </a:solidFill>
            </a:endParaRPr>
          </a:p>
          <a:p>
            <a:r>
              <a:rPr lang="ru-RU" sz="1800" b="1" dirty="0" smtClean="0">
                <a:solidFill>
                  <a:srgbClr val="FFC000"/>
                </a:solidFill>
              </a:rPr>
              <a:t>Формат: </a:t>
            </a:r>
            <a:r>
              <a:rPr lang="ru-RU" sz="1800" b="1" dirty="0" smtClean="0">
                <a:solidFill>
                  <a:srgbClr val="FFC000"/>
                </a:solidFill>
              </a:rPr>
              <a:t>просмотр кинофильма и его последующее обсуждение вместе со священнослужителем.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584</Words>
  <PresentationFormat>Экран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Семейный клуб при храме как способ первичной профилактики семейного неблагополучия  Отдел социального служения Екатеринодарской Епархии </vt:lpstr>
      <vt:lpstr>Святейший Патриарх Московский и всея Руси  Кирилл о семейных ценностях: </vt:lpstr>
      <vt:lpstr>Как мы работаем над проектами помощи семье</vt:lpstr>
      <vt:lpstr>Семейный клуб - особый формат укрепления семейных ценностей</vt:lpstr>
      <vt:lpstr>Лекция психолога</vt:lpstr>
      <vt:lpstr>Лекция священника</vt:lpstr>
      <vt:lpstr>Беседа с интересной семьей</vt:lpstr>
      <vt:lpstr>Участники наших встреч</vt:lpstr>
      <vt:lpstr>Семейный киноклуб для детей и родителей</vt:lpstr>
      <vt:lpstr>Список фильмов, рекомендуемых для совместного просмотра родителей с детьми. </vt:lpstr>
      <vt:lpstr>Православный клуб «Встреча»</vt:lpstr>
      <vt:lpstr>Группы психологической поддержки для родителей с детьми. </vt:lpstr>
      <vt:lpstr>Курсы психологической подготовки к беременности и родам. </vt:lpstr>
      <vt:lpstr>Онлайн семинары по семейной психологии </vt:lpstr>
      <vt:lpstr>Спасибо за внимание!  https://vk.com/blagoi_dar_kubani https://vk.com/hram_ilya https://vk.com/miloserdie_krasnodar_km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клуб при храме как способ первичной профилактики семейного неблагополучия  Отдел социального служения Екатеринодарской Епархии</dc:title>
  <dc:creator>Ирина</dc:creator>
  <cp:lastModifiedBy>Ирина</cp:lastModifiedBy>
  <cp:revision>21</cp:revision>
  <dcterms:created xsi:type="dcterms:W3CDTF">2022-10-24T19:35:34Z</dcterms:created>
  <dcterms:modified xsi:type="dcterms:W3CDTF">2022-12-12T20:50:46Z</dcterms:modified>
</cp:coreProperties>
</file>